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396" r:id="rId5"/>
    <p:sldId id="268" r:id="rId6"/>
    <p:sldId id="416" r:id="rId7"/>
    <p:sldId id="399" r:id="rId8"/>
    <p:sldId id="269" r:id="rId9"/>
    <p:sldId id="400" r:id="rId10"/>
    <p:sldId id="401" r:id="rId11"/>
    <p:sldId id="402" r:id="rId12"/>
    <p:sldId id="409" r:id="rId13"/>
    <p:sldId id="410" r:id="rId14"/>
    <p:sldId id="411" r:id="rId15"/>
    <p:sldId id="412" r:id="rId16"/>
    <p:sldId id="413" r:id="rId17"/>
    <p:sldId id="404" r:id="rId18"/>
    <p:sldId id="405" r:id="rId19"/>
    <p:sldId id="406" r:id="rId20"/>
    <p:sldId id="407" r:id="rId21"/>
    <p:sldId id="408" r:id="rId22"/>
    <p:sldId id="417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F1F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ely Hiryanto" userId="31c9da5f-65ec-4889-a893-0d60be092de9" providerId="ADAL" clId="{49B84D7A-E7C7-8B40-98A8-269CFF44CA88}"/>
    <pc:docChg chg="modSld">
      <pc:chgData name="Lely Hiryanto" userId="31c9da5f-65ec-4889-a893-0d60be092de9" providerId="ADAL" clId="{49B84D7A-E7C7-8B40-98A8-269CFF44CA88}" dt="2024-03-04T22:23:02.973" v="3" actId="20577"/>
      <pc:docMkLst>
        <pc:docMk/>
      </pc:docMkLst>
      <pc:sldChg chg="modSp mod">
        <pc:chgData name="Lely Hiryanto" userId="31c9da5f-65ec-4889-a893-0d60be092de9" providerId="ADAL" clId="{49B84D7A-E7C7-8B40-98A8-269CFF44CA88}" dt="2024-03-04T22:23:02.973" v="3" actId="20577"/>
        <pc:sldMkLst>
          <pc:docMk/>
          <pc:sldMk cId="2066361594" sldId="417"/>
        </pc:sldMkLst>
        <pc:spChg chg="mod">
          <ac:chgData name="Lely Hiryanto" userId="31c9da5f-65ec-4889-a893-0d60be092de9" providerId="ADAL" clId="{49B84D7A-E7C7-8B40-98A8-269CFF44CA88}" dt="2024-03-04T22:23:02.973" v="3" actId="20577"/>
          <ac:spMkLst>
            <pc:docMk/>
            <pc:sldMk cId="2066361594" sldId="417"/>
            <ac:spMk id="3" creationId="{FC7F97C6-7B22-6414-6751-58D28BA34ACB}"/>
          </ac:spMkLst>
        </pc:spChg>
      </pc:sldChg>
    </pc:docChg>
  </pc:docChgLst>
  <pc:docChgLst>
    <pc:chgData name="CHELA LORENCHIA" userId="S::chela.535230090@stu.untar.ac.id::e4c1bd67-9ca9-47bc-bb8d-505224139bcd" providerId="AD" clId="Web-{BE50462B-3BCD-C475-047D-BBB9346E030D}"/>
    <pc:docChg chg="modSld">
      <pc:chgData name="CHELA LORENCHIA" userId="S::chela.535230090@stu.untar.ac.id::e4c1bd67-9ca9-47bc-bb8d-505224139bcd" providerId="AD" clId="Web-{BE50462B-3BCD-C475-047D-BBB9346E030D}" dt="2024-03-22T18:21:14.695" v="1" actId="1076"/>
      <pc:docMkLst>
        <pc:docMk/>
      </pc:docMkLst>
      <pc:sldChg chg="modSp">
        <pc:chgData name="CHELA LORENCHIA" userId="S::chela.535230090@stu.untar.ac.id::e4c1bd67-9ca9-47bc-bb8d-505224139bcd" providerId="AD" clId="Web-{BE50462B-3BCD-C475-047D-BBB9346E030D}" dt="2024-03-22T18:21:14.695" v="1" actId="1076"/>
        <pc:sldMkLst>
          <pc:docMk/>
          <pc:sldMk cId="2449202054" sldId="399"/>
        </pc:sldMkLst>
        <pc:picChg chg="mod">
          <ac:chgData name="CHELA LORENCHIA" userId="S::chela.535230090@stu.untar.ac.id::e4c1bd67-9ca9-47bc-bb8d-505224139bcd" providerId="AD" clId="Web-{BE50462B-3BCD-C475-047D-BBB9346E030D}" dt="2024-03-22T18:21:14.695" v="1" actId="1076"/>
          <ac:picMkLst>
            <pc:docMk/>
            <pc:sldMk cId="2449202054" sldId="399"/>
            <ac:picMk id="4" creationId="{172F3C45-437D-E907-3280-54BE10F1EF16}"/>
          </ac:picMkLst>
        </pc:picChg>
      </pc:sldChg>
    </pc:docChg>
  </pc:docChgLst>
  <pc:docChgLst>
    <pc:chgData name="BRYAN DARREL SAPUTRO" userId="S::bryan.535230160@stu.untar.ac.id::c07a8975-c1ea-443d-aab5-5e511ecb2dee" providerId="AD" clId="Web-{FBB5E49E-8413-4F88-9C26-05B727CAB88E}"/>
    <pc:docChg chg="modSld">
      <pc:chgData name="BRYAN DARREL SAPUTRO" userId="S::bryan.535230160@stu.untar.ac.id::c07a8975-c1ea-443d-aab5-5e511ecb2dee" providerId="AD" clId="Web-{FBB5E49E-8413-4F88-9C26-05B727CAB88E}" dt="2024-03-14T13:44:45.378" v="58" actId="20577"/>
      <pc:docMkLst>
        <pc:docMk/>
      </pc:docMkLst>
      <pc:sldChg chg="modSp">
        <pc:chgData name="BRYAN DARREL SAPUTRO" userId="S::bryan.535230160@stu.untar.ac.id::c07a8975-c1ea-443d-aab5-5e511ecb2dee" providerId="AD" clId="Web-{FBB5E49E-8413-4F88-9C26-05B727CAB88E}" dt="2024-03-14T13:44:45.378" v="58" actId="20577"/>
        <pc:sldMkLst>
          <pc:docMk/>
          <pc:sldMk cId="2066361594" sldId="417"/>
        </pc:sldMkLst>
        <pc:spChg chg="mod">
          <ac:chgData name="BRYAN DARREL SAPUTRO" userId="S::bryan.535230160@stu.untar.ac.id::c07a8975-c1ea-443d-aab5-5e511ecb2dee" providerId="AD" clId="Web-{FBB5E49E-8413-4F88-9C26-05B727CAB88E}" dt="2024-03-14T13:44:45.378" v="58" actId="20577"/>
          <ac:spMkLst>
            <pc:docMk/>
            <pc:sldMk cId="2066361594" sldId="417"/>
            <ac:spMk id="3" creationId="{FC7F97C6-7B22-6414-6751-58D28BA34ACB}"/>
          </ac:spMkLst>
        </pc:spChg>
      </pc:sldChg>
    </pc:docChg>
  </pc:docChgLst>
  <pc:docChgLst>
    <pc:chgData name="CHELA LORENCHIA" userId="S::chela.535230090@stu.untar.ac.id::e4c1bd67-9ca9-47bc-bb8d-505224139bcd" providerId="AD" clId="Web-{BC4F0435-1F95-0A85-ACCF-94C0F54EBEC1}"/>
    <pc:docChg chg="modSld">
      <pc:chgData name="CHELA LORENCHIA" userId="S::chela.535230090@stu.untar.ac.id::e4c1bd67-9ca9-47bc-bb8d-505224139bcd" providerId="AD" clId="Web-{BC4F0435-1F95-0A85-ACCF-94C0F54EBEC1}" dt="2024-03-26T15:44:18.552" v="0" actId="1076"/>
      <pc:docMkLst>
        <pc:docMk/>
      </pc:docMkLst>
      <pc:sldChg chg="modSp">
        <pc:chgData name="CHELA LORENCHIA" userId="S::chela.535230090@stu.untar.ac.id::e4c1bd67-9ca9-47bc-bb8d-505224139bcd" providerId="AD" clId="Web-{BC4F0435-1F95-0A85-ACCF-94C0F54EBEC1}" dt="2024-03-26T15:44:18.552" v="0" actId="1076"/>
        <pc:sldMkLst>
          <pc:docMk/>
          <pc:sldMk cId="2449202054" sldId="399"/>
        </pc:sldMkLst>
        <pc:picChg chg="mod">
          <ac:chgData name="CHELA LORENCHIA" userId="S::chela.535230090@stu.untar.ac.id::e4c1bd67-9ca9-47bc-bb8d-505224139bcd" providerId="AD" clId="Web-{BC4F0435-1F95-0A85-ACCF-94C0F54EBEC1}" dt="2024-03-26T15:44:18.552" v="0" actId="1076"/>
          <ac:picMkLst>
            <pc:docMk/>
            <pc:sldMk cId="2449202054" sldId="399"/>
            <ac:picMk id="4" creationId="{172F3C45-437D-E907-3280-54BE10F1EF16}"/>
          </ac:picMkLst>
        </pc:picChg>
      </pc:sldChg>
    </pc:docChg>
  </pc:docChgLst>
  <pc:docChgLst>
    <pc:chgData name="AKBAR IQBNU PRAYOGA" userId="S::akbar.535230095@stu.untar.ac.id::733c26a2-b002-44b6-b923-2226082c61e5" providerId="AD" clId="Web-{38E06D01-B3AA-4181-B9E0-31DA224F75CB}"/>
    <pc:docChg chg="modSld">
      <pc:chgData name="AKBAR IQBNU PRAYOGA" userId="S::akbar.535230095@stu.untar.ac.id::733c26a2-b002-44b6-b923-2226082c61e5" providerId="AD" clId="Web-{38E06D01-B3AA-4181-B9E0-31DA224F75CB}" dt="2024-03-12T10:09:11.689" v="3" actId="1076"/>
      <pc:docMkLst>
        <pc:docMk/>
      </pc:docMkLst>
      <pc:sldChg chg="modSp">
        <pc:chgData name="AKBAR IQBNU PRAYOGA" userId="S::akbar.535230095@stu.untar.ac.id::733c26a2-b002-44b6-b923-2226082c61e5" providerId="AD" clId="Web-{38E06D01-B3AA-4181-B9E0-31DA224F75CB}" dt="2024-03-12T10:09:11.689" v="3" actId="1076"/>
        <pc:sldMkLst>
          <pc:docMk/>
          <pc:sldMk cId="2841581868" sldId="405"/>
        </pc:sldMkLst>
        <pc:picChg chg="mod">
          <ac:chgData name="AKBAR IQBNU PRAYOGA" userId="S::akbar.535230095@stu.untar.ac.id::733c26a2-b002-44b6-b923-2226082c61e5" providerId="AD" clId="Web-{38E06D01-B3AA-4181-B9E0-31DA224F75CB}" dt="2024-03-12T10:09:11.689" v="3" actId="1076"/>
          <ac:picMkLst>
            <pc:docMk/>
            <pc:sldMk cId="2841581868" sldId="405"/>
            <ac:picMk id="4" creationId="{CCDEC7C4-307D-446C-1F36-589E40F1BD09}"/>
          </ac:picMkLst>
        </pc:picChg>
      </pc:sldChg>
      <pc:sldChg chg="modSp">
        <pc:chgData name="AKBAR IQBNU PRAYOGA" userId="S::akbar.535230095@stu.untar.ac.id::733c26a2-b002-44b6-b923-2226082c61e5" providerId="AD" clId="Web-{38E06D01-B3AA-4181-B9E0-31DA224F75CB}" dt="2024-03-12T10:08:20.563" v="1" actId="1076"/>
        <pc:sldMkLst>
          <pc:docMk/>
          <pc:sldMk cId="652569447" sldId="408"/>
        </pc:sldMkLst>
        <pc:picChg chg="mod">
          <ac:chgData name="AKBAR IQBNU PRAYOGA" userId="S::akbar.535230095@stu.untar.ac.id::733c26a2-b002-44b6-b923-2226082c61e5" providerId="AD" clId="Web-{38E06D01-B3AA-4181-B9E0-31DA224F75CB}" dt="2024-03-12T10:08:20.563" v="1" actId="1076"/>
          <ac:picMkLst>
            <pc:docMk/>
            <pc:sldMk cId="652569447" sldId="408"/>
            <ac:picMk id="3" creationId="{3F49EC56-1B11-CA7C-1CCF-D0E76DFE5F98}"/>
          </ac:picMkLst>
        </pc:picChg>
      </pc:sldChg>
    </pc:docChg>
  </pc:docChgLst>
  <pc:docChgLst>
    <pc:chgData name="BRYAN DARREL SAPUTRO" userId="S::bryan.535230160@stu.untar.ac.id::c07a8975-c1ea-443d-aab5-5e511ecb2dee" providerId="AD" clId="Web-{F0E72FB0-E01D-4E1C-B24C-6528E4901D92}"/>
    <pc:docChg chg="modSld">
      <pc:chgData name="BRYAN DARREL SAPUTRO" userId="S::bryan.535230160@stu.untar.ac.id::c07a8975-c1ea-443d-aab5-5e511ecb2dee" providerId="AD" clId="Web-{F0E72FB0-E01D-4E1C-B24C-6528E4901D92}" dt="2024-03-14T13:18:01.455" v="15" actId="20577"/>
      <pc:docMkLst>
        <pc:docMk/>
      </pc:docMkLst>
      <pc:sldChg chg="modSp">
        <pc:chgData name="BRYAN DARREL SAPUTRO" userId="S::bryan.535230160@stu.untar.ac.id::c07a8975-c1ea-443d-aab5-5e511ecb2dee" providerId="AD" clId="Web-{F0E72FB0-E01D-4E1C-B24C-6528E4901D92}" dt="2024-03-14T13:18:01.455" v="15" actId="20577"/>
        <pc:sldMkLst>
          <pc:docMk/>
          <pc:sldMk cId="2066361594" sldId="417"/>
        </pc:sldMkLst>
        <pc:spChg chg="mod">
          <ac:chgData name="BRYAN DARREL SAPUTRO" userId="S::bryan.535230160@stu.untar.ac.id::c07a8975-c1ea-443d-aab5-5e511ecb2dee" providerId="AD" clId="Web-{F0E72FB0-E01D-4E1C-B24C-6528E4901D92}" dt="2024-03-14T13:18:01.455" v="15" actId="20577"/>
          <ac:spMkLst>
            <pc:docMk/>
            <pc:sldMk cId="2066361594" sldId="417"/>
            <ac:spMk id="3" creationId="{FC7F97C6-7B22-6414-6751-58D28BA34ACB}"/>
          </ac:spMkLst>
        </pc:spChg>
      </pc:sldChg>
    </pc:docChg>
  </pc:docChgLst>
  <pc:docChgLst>
    <pc:chgData name="BRYAN DARREL SAPUTRO" userId="S::bryan.535230160@stu.untar.ac.id::c07a8975-c1ea-443d-aab5-5e511ecb2dee" providerId="AD" clId="Web-{16654DC9-47E8-4055-B10E-8C5E83C31A53}"/>
    <pc:docChg chg="delSld modSld">
      <pc:chgData name="BRYAN DARREL SAPUTRO" userId="S::bryan.535230160@stu.untar.ac.id::c07a8975-c1ea-443d-aab5-5e511ecb2dee" providerId="AD" clId="Web-{16654DC9-47E8-4055-B10E-8C5E83C31A53}" dt="2024-03-14T12:56:58.576" v="138" actId="20577"/>
      <pc:docMkLst>
        <pc:docMk/>
      </pc:docMkLst>
      <pc:sldChg chg="del">
        <pc:chgData name="BRYAN DARREL SAPUTRO" userId="S::bryan.535230160@stu.untar.ac.id::c07a8975-c1ea-443d-aab5-5e511ecb2dee" providerId="AD" clId="Web-{16654DC9-47E8-4055-B10E-8C5E83C31A53}" dt="2024-03-14T12:46:29.154" v="78"/>
        <pc:sldMkLst>
          <pc:docMk/>
          <pc:sldMk cId="2544438615" sldId="403"/>
        </pc:sldMkLst>
      </pc:sldChg>
      <pc:sldChg chg="modSp">
        <pc:chgData name="BRYAN DARREL SAPUTRO" userId="S::bryan.535230160@stu.untar.ac.id::c07a8975-c1ea-443d-aab5-5e511ecb2dee" providerId="AD" clId="Web-{16654DC9-47E8-4055-B10E-8C5E83C31A53}" dt="2024-03-14T12:56:58.576" v="138" actId="20577"/>
        <pc:sldMkLst>
          <pc:docMk/>
          <pc:sldMk cId="2066361594" sldId="417"/>
        </pc:sldMkLst>
        <pc:spChg chg="mod">
          <ac:chgData name="BRYAN DARREL SAPUTRO" userId="S::bryan.535230160@stu.untar.ac.id::c07a8975-c1ea-443d-aab5-5e511ecb2dee" providerId="AD" clId="Web-{16654DC9-47E8-4055-B10E-8C5E83C31A53}" dt="2024-03-14T12:56:58.576" v="138" actId="20577"/>
          <ac:spMkLst>
            <pc:docMk/>
            <pc:sldMk cId="2066361594" sldId="417"/>
            <ac:spMk id="3" creationId="{FC7F97C6-7B22-6414-6751-58D28BA34ACB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87A80-80B0-472A-A8FA-908A9EB86717}" type="datetimeFigureOut">
              <a:rPr lang="en-US" smtClean="0"/>
              <a:t>4/14/2024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099E2-DFA5-4B8A-8F64-B9F2B298DD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2914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87A80-80B0-472A-A8FA-908A9EB86717}" type="datetimeFigureOut">
              <a:rPr lang="en-US" smtClean="0"/>
              <a:t>4/14/2024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099E2-DFA5-4B8A-8F64-B9F2B298DD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1348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87A80-80B0-472A-A8FA-908A9EB86717}" type="datetimeFigureOut">
              <a:rPr lang="en-US" smtClean="0"/>
              <a:t>4/14/2024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099E2-DFA5-4B8A-8F64-B9F2B298DD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6195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87A80-80B0-472A-A8FA-908A9EB86717}" type="datetimeFigureOut">
              <a:rPr lang="en-US" smtClean="0"/>
              <a:t>4/14/2024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099E2-DFA5-4B8A-8F64-B9F2B298DD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8519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87A80-80B0-472A-A8FA-908A9EB86717}" type="datetimeFigureOut">
              <a:rPr lang="en-US" smtClean="0"/>
              <a:t>4/14/2024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099E2-DFA5-4B8A-8F64-B9F2B298DD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485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87A80-80B0-472A-A8FA-908A9EB86717}" type="datetimeFigureOut">
              <a:rPr lang="en-US" smtClean="0"/>
              <a:t>4/14/2024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099E2-DFA5-4B8A-8F64-B9F2B298DD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3945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87A80-80B0-472A-A8FA-908A9EB86717}" type="datetimeFigureOut">
              <a:rPr lang="en-US" smtClean="0"/>
              <a:t>4/14/2024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099E2-DFA5-4B8A-8F64-B9F2B298DD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9421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87A80-80B0-472A-A8FA-908A9EB86717}" type="datetimeFigureOut">
              <a:rPr lang="en-US" smtClean="0"/>
              <a:t>4/14/2024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099E2-DFA5-4B8A-8F64-B9F2B298DD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02631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87A80-80B0-472A-A8FA-908A9EB86717}" type="datetimeFigureOut">
              <a:rPr lang="en-US" smtClean="0"/>
              <a:t>4/14/2024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099E2-DFA5-4B8A-8F64-B9F2B298DD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2227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87A80-80B0-472A-A8FA-908A9EB86717}" type="datetimeFigureOut">
              <a:rPr lang="en-US" smtClean="0"/>
              <a:t>4/14/2024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099E2-DFA5-4B8A-8F64-B9F2B298DD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3842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87A80-80B0-472A-A8FA-908A9EB86717}" type="datetimeFigureOut">
              <a:rPr lang="en-US" smtClean="0"/>
              <a:t>4/14/2024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099E2-DFA5-4B8A-8F64-B9F2B298DD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8219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B87A80-80B0-472A-A8FA-908A9EB86717}" type="datetimeFigureOut">
              <a:rPr lang="en-US" smtClean="0"/>
              <a:t>4/14/2024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D099E2-DFA5-4B8A-8F64-B9F2B298DD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9762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722655-C6EA-5C85-9B78-8AE5BF5133E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b="1"/>
              <a:t>ARRAY &amp; LINKED LIST</a:t>
            </a:r>
            <a:br>
              <a:rPr lang="en-US" b="1"/>
            </a:br>
            <a:r>
              <a:rPr lang="en-US" sz="3200" b="1"/>
              <a:t>PRAKTIKUM</a:t>
            </a:r>
            <a:endParaRPr lang="en-US" b="1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72C4DE-47C6-F36C-7DF1-42BC8FCC532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b="1"/>
              <a:t>TK13024 - STRUKTUR DATA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059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59E5B4-C8DB-EDEB-109A-0F18B9BE6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b="1"/>
              <a:t>Array 2D (</a:t>
            </a:r>
            <a:r>
              <a:rPr lang="en-US" b="1" err="1"/>
              <a:t>Matriks</a:t>
            </a:r>
            <a:r>
              <a:rPr lang="en-US" b="1"/>
              <a:t>)</a:t>
            </a:r>
          </a:p>
        </p:txBody>
      </p:sp>
      <p:pic>
        <p:nvPicPr>
          <p:cNvPr id="4" name="Picture 3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DFBA686D-0CC3-3680-1DA4-7AEC1ADF19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395263" cy="6858000"/>
          </a:xfrm>
          <a:prstGeom prst="rect">
            <a:avLst/>
          </a:prstGeom>
        </p:spPr>
      </p:pic>
      <p:pic>
        <p:nvPicPr>
          <p:cNvPr id="6" name="Picture 5" descr="A computer code with colorful text&#10;&#10;Description automatically generated">
            <a:extLst>
              <a:ext uri="{FF2B5EF4-FFF2-40B4-BE49-F238E27FC236}">
                <a16:creationId xmlns:a16="http://schemas.microsoft.com/office/drawing/2014/main" id="{19228A9D-9956-A719-F1B9-9D77358722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3700" y="2203094"/>
            <a:ext cx="7150100" cy="2616200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9184459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59E5B4-C8DB-EDEB-109A-0F18B9BE6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b="1"/>
              <a:t>Array 2D (</a:t>
            </a:r>
            <a:r>
              <a:rPr lang="en-US" b="1" err="1"/>
              <a:t>Matriks</a:t>
            </a:r>
            <a:r>
              <a:rPr lang="en-US" b="1"/>
              <a:t>)</a:t>
            </a:r>
          </a:p>
        </p:txBody>
      </p:sp>
      <p:pic>
        <p:nvPicPr>
          <p:cNvPr id="4" name="Picture 3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DFBA686D-0CC3-3680-1DA4-7AEC1ADF19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395263" cy="6858000"/>
          </a:xfrm>
          <a:prstGeom prst="rect">
            <a:avLst/>
          </a:prstGeom>
        </p:spPr>
      </p:pic>
      <p:pic>
        <p:nvPicPr>
          <p:cNvPr id="6" name="Picture 5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1C9E9833-C294-EB27-7F11-F9C671242A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7056" y="1690688"/>
            <a:ext cx="5728932" cy="4083388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1727647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59E5B4-C8DB-EDEB-109A-0F18B9BE6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b="1"/>
              <a:t>Array 2D (</a:t>
            </a:r>
            <a:r>
              <a:rPr lang="en-US" b="1" err="1"/>
              <a:t>Matriks</a:t>
            </a:r>
            <a:r>
              <a:rPr lang="en-US" b="1"/>
              <a:t>)</a:t>
            </a:r>
          </a:p>
        </p:txBody>
      </p:sp>
      <p:pic>
        <p:nvPicPr>
          <p:cNvPr id="4" name="Picture 3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DFBA686D-0CC3-3680-1DA4-7AEC1ADF19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395263" cy="6858000"/>
          </a:xfrm>
          <a:prstGeom prst="rect">
            <a:avLst/>
          </a:prstGeom>
        </p:spPr>
      </p:pic>
      <p:pic>
        <p:nvPicPr>
          <p:cNvPr id="8" name="Picture 7" descr="A computer code with many colorful text&#10;&#10;Description automatically generated with medium confidence">
            <a:extLst>
              <a:ext uri="{FF2B5EF4-FFF2-40B4-BE49-F238E27FC236}">
                <a16:creationId xmlns:a16="http://schemas.microsoft.com/office/drawing/2014/main" id="{15B2C649-F4A3-8AB5-A1A4-CE51F70241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9901" y="1303890"/>
            <a:ext cx="6395262" cy="5331601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1270478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59E5B4-C8DB-EDEB-109A-0F18B9BE6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b="1" dirty="0"/>
              <a:t>Array 2D (</a:t>
            </a:r>
            <a:r>
              <a:rPr lang="en-US" b="1" dirty="0" err="1"/>
              <a:t>Matriks</a:t>
            </a:r>
            <a:r>
              <a:rPr lang="en-US" b="1" dirty="0"/>
              <a:t>)</a:t>
            </a:r>
          </a:p>
        </p:txBody>
      </p:sp>
      <p:pic>
        <p:nvPicPr>
          <p:cNvPr id="4" name="Picture 3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DFBA686D-0CC3-3680-1DA4-7AEC1ADF19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395263" cy="6858000"/>
          </a:xfrm>
          <a:prstGeom prst="rect">
            <a:avLst/>
          </a:prstGeom>
        </p:spPr>
      </p:pic>
      <p:pic>
        <p:nvPicPr>
          <p:cNvPr id="6" name="Picture 5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0AC0DC35-2B8A-56E0-A15F-6F6387B6AB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4256" y="1956799"/>
            <a:ext cx="6274324" cy="2296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1728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51F6A-6E7E-0F5C-D883-98DF3DA7D3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218" y="365126"/>
            <a:ext cx="10515600" cy="1325563"/>
          </a:xfrm>
        </p:spPr>
        <p:txBody>
          <a:bodyPr/>
          <a:lstStyle/>
          <a:p>
            <a:r>
              <a:rPr lang="en-US" b="1"/>
              <a:t>Single Linked List</a:t>
            </a:r>
            <a:br>
              <a:rPr lang="en-US"/>
            </a:br>
            <a:r>
              <a:rPr lang="en-US" sz="3000" b="1"/>
              <a:t>Class </a:t>
            </a:r>
            <a:r>
              <a:rPr lang="en-US" sz="3000" b="1" err="1"/>
              <a:t>SingularList</a:t>
            </a:r>
            <a:endParaRPr lang="en-US" sz="3000" b="1"/>
          </a:p>
        </p:txBody>
      </p:sp>
      <p:pic>
        <p:nvPicPr>
          <p:cNvPr id="7" name="Picture 6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7B2EE629-80FE-403D-C9DB-3B99DAF546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2342" y="365126"/>
            <a:ext cx="7829658" cy="6162354"/>
          </a:xfrm>
          <a:prstGeom prst="rect">
            <a:avLst/>
          </a:prstGeom>
        </p:spPr>
      </p:pic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8979EC1B-D699-69C0-18B3-87032DEEEB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4941448"/>
              </p:ext>
            </p:extLst>
          </p:nvPr>
        </p:nvGraphicFramePr>
        <p:xfrm>
          <a:off x="548596" y="3540200"/>
          <a:ext cx="752764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6382">
                  <a:extLst>
                    <a:ext uri="{9D8B030D-6E8A-4147-A177-3AD203B41FA5}">
                      <a16:colId xmlns:a16="http://schemas.microsoft.com/office/drawing/2014/main" val="145497637"/>
                    </a:ext>
                  </a:extLst>
                </a:gridCol>
                <a:gridCol w="376382">
                  <a:extLst>
                    <a:ext uri="{9D8B030D-6E8A-4147-A177-3AD203B41FA5}">
                      <a16:colId xmlns:a16="http://schemas.microsoft.com/office/drawing/2014/main" val="42381231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0905755"/>
                  </a:ext>
                </a:extLst>
              </a:tr>
            </a:tbl>
          </a:graphicData>
        </a:graphic>
      </p:graphicFrame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DA103781-6884-EEAF-C9E4-2EB5AC720E66}"/>
              </a:ext>
            </a:extLst>
          </p:cNvPr>
          <p:cNvCxnSpPr>
            <a:cxnSpLocks/>
            <a:endCxn id="3" idx="0"/>
          </p:cNvCxnSpPr>
          <p:nvPr/>
        </p:nvCxnSpPr>
        <p:spPr>
          <a:xfrm>
            <a:off x="916355" y="2835645"/>
            <a:ext cx="8623" cy="7045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73B5D7B-58AE-9754-1EC7-08310DCC12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1823136"/>
              </p:ext>
            </p:extLst>
          </p:nvPr>
        </p:nvGraphicFramePr>
        <p:xfrm>
          <a:off x="755475" y="2645299"/>
          <a:ext cx="322919" cy="365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2919">
                  <a:extLst>
                    <a:ext uri="{9D8B030D-6E8A-4147-A177-3AD203B41FA5}">
                      <a16:colId xmlns:a16="http://schemas.microsoft.com/office/drawing/2014/main" val="3395719195"/>
                    </a:ext>
                  </a:extLst>
                </a:gridCol>
              </a:tblGrid>
              <a:tr h="344042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200905755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8503E385-745A-85A2-D2B1-34962042873D}"/>
              </a:ext>
            </a:extLst>
          </p:cNvPr>
          <p:cNvSpPr txBox="1"/>
          <p:nvPr/>
        </p:nvSpPr>
        <p:spPr>
          <a:xfrm>
            <a:off x="11342" y="2649193"/>
            <a:ext cx="7981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/>
              <a:t>head:</a:t>
            </a:r>
          </a:p>
        </p:txBody>
      </p:sp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0AD4BE1B-9579-01FC-7C77-39880F471B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1322937"/>
              </p:ext>
            </p:extLst>
          </p:nvPr>
        </p:nvGraphicFramePr>
        <p:xfrm>
          <a:off x="1710694" y="3540200"/>
          <a:ext cx="752764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6382">
                  <a:extLst>
                    <a:ext uri="{9D8B030D-6E8A-4147-A177-3AD203B41FA5}">
                      <a16:colId xmlns:a16="http://schemas.microsoft.com/office/drawing/2014/main" val="145497637"/>
                    </a:ext>
                  </a:extLst>
                </a:gridCol>
                <a:gridCol w="376382">
                  <a:extLst>
                    <a:ext uri="{9D8B030D-6E8A-4147-A177-3AD203B41FA5}">
                      <a16:colId xmlns:a16="http://schemas.microsoft.com/office/drawing/2014/main" val="42381231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0905755"/>
                  </a:ext>
                </a:extLst>
              </a:tr>
            </a:tbl>
          </a:graphicData>
        </a:graphic>
      </p:graphicFrame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CD59B18-7E26-B181-8EF5-C8B03E910D38}"/>
              </a:ext>
            </a:extLst>
          </p:cNvPr>
          <p:cNvCxnSpPr>
            <a:cxnSpLocks/>
            <a:endCxn id="8" idx="1"/>
          </p:cNvCxnSpPr>
          <p:nvPr/>
        </p:nvCxnSpPr>
        <p:spPr>
          <a:xfrm flipV="1">
            <a:off x="1100800" y="3725620"/>
            <a:ext cx="609894" cy="22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C509C2A0-A1C2-B0BF-AEB7-627728D87E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3439572"/>
              </p:ext>
            </p:extLst>
          </p:nvPr>
        </p:nvGraphicFramePr>
        <p:xfrm>
          <a:off x="2872792" y="3523859"/>
          <a:ext cx="752764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6382">
                  <a:extLst>
                    <a:ext uri="{9D8B030D-6E8A-4147-A177-3AD203B41FA5}">
                      <a16:colId xmlns:a16="http://schemas.microsoft.com/office/drawing/2014/main" val="145497637"/>
                    </a:ext>
                  </a:extLst>
                </a:gridCol>
                <a:gridCol w="376382">
                  <a:extLst>
                    <a:ext uri="{9D8B030D-6E8A-4147-A177-3AD203B41FA5}">
                      <a16:colId xmlns:a16="http://schemas.microsoft.com/office/drawing/2014/main" val="42381231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val="1200905755"/>
                  </a:ext>
                </a:extLst>
              </a:tr>
            </a:tbl>
          </a:graphicData>
        </a:graphic>
      </p:graphicFrame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FCE3BBE-FA59-7895-2267-0103A1AA43AB}"/>
              </a:ext>
            </a:extLst>
          </p:cNvPr>
          <p:cNvCxnSpPr>
            <a:cxnSpLocks/>
            <a:endCxn id="10" idx="1"/>
          </p:cNvCxnSpPr>
          <p:nvPr/>
        </p:nvCxnSpPr>
        <p:spPr>
          <a:xfrm flipV="1">
            <a:off x="2262898" y="3709279"/>
            <a:ext cx="609894" cy="22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0658B975-0091-E1E4-6987-00E8991711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322036"/>
              </p:ext>
            </p:extLst>
          </p:nvPr>
        </p:nvGraphicFramePr>
        <p:xfrm>
          <a:off x="3088294" y="2652765"/>
          <a:ext cx="322919" cy="365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2919">
                  <a:extLst>
                    <a:ext uri="{9D8B030D-6E8A-4147-A177-3AD203B41FA5}">
                      <a16:colId xmlns:a16="http://schemas.microsoft.com/office/drawing/2014/main" val="3395719195"/>
                    </a:ext>
                  </a:extLst>
                </a:gridCol>
              </a:tblGrid>
              <a:tr h="344042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200905755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34295423-AE20-62B8-1A38-3C462BCBE085}"/>
              </a:ext>
            </a:extLst>
          </p:cNvPr>
          <p:cNvSpPr txBox="1"/>
          <p:nvPr/>
        </p:nvSpPr>
        <p:spPr>
          <a:xfrm>
            <a:off x="2546771" y="2656659"/>
            <a:ext cx="5955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/>
              <a:t>tail: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3FA2016-7821-F9BD-8F1E-E5F94C7052E7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3249174" y="2835645"/>
            <a:ext cx="0" cy="6882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38195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B46C4396-F6A3-8D31-1B78-694D8CD5DF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218" y="1520449"/>
            <a:ext cx="6781694" cy="53375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2C51F6A-6E7E-0F5C-D883-98DF3DA7D3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218" y="365126"/>
            <a:ext cx="10515600" cy="1325563"/>
          </a:xfrm>
        </p:spPr>
        <p:txBody>
          <a:bodyPr/>
          <a:lstStyle/>
          <a:p>
            <a:r>
              <a:rPr lang="en-US" b="1"/>
              <a:t>Single Linked List</a:t>
            </a:r>
            <a:br>
              <a:rPr lang="en-US"/>
            </a:br>
            <a:r>
              <a:rPr lang="en-US" sz="3000" b="1" err="1"/>
              <a:t>pushQ</a:t>
            </a:r>
            <a:r>
              <a:rPr lang="en-US" sz="3000" b="1"/>
              <a:t> method</a:t>
            </a:r>
          </a:p>
        </p:txBody>
      </p:sp>
      <p:pic>
        <p:nvPicPr>
          <p:cNvPr id="4" name="Picture 3" descr="A computer screen shot of a code&#10;&#10;Description automatically generated">
            <a:extLst>
              <a:ext uri="{FF2B5EF4-FFF2-40B4-BE49-F238E27FC236}">
                <a16:creationId xmlns:a16="http://schemas.microsoft.com/office/drawing/2014/main" id="{CCDEC7C4-307D-446C-1F36-589E40F1BD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7093" y="1343380"/>
            <a:ext cx="8654907" cy="5340547"/>
          </a:xfrm>
          <a:prstGeom prst="rect">
            <a:avLst/>
          </a:prstGeom>
          <a:ln>
            <a:solidFill>
              <a:schemeClr val="bg1"/>
            </a:solidFill>
          </a:ln>
        </p:spPr>
      </p:pic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85F2B1CE-C6BF-6C87-2BEC-9DBBE0D8C9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9529648"/>
              </p:ext>
            </p:extLst>
          </p:nvPr>
        </p:nvGraphicFramePr>
        <p:xfrm>
          <a:off x="8129240" y="1044997"/>
          <a:ext cx="752764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6382">
                  <a:extLst>
                    <a:ext uri="{9D8B030D-6E8A-4147-A177-3AD203B41FA5}">
                      <a16:colId xmlns:a16="http://schemas.microsoft.com/office/drawing/2014/main" val="145497637"/>
                    </a:ext>
                  </a:extLst>
                </a:gridCol>
                <a:gridCol w="376382">
                  <a:extLst>
                    <a:ext uri="{9D8B030D-6E8A-4147-A177-3AD203B41FA5}">
                      <a16:colId xmlns:a16="http://schemas.microsoft.com/office/drawing/2014/main" val="42381231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0905755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152E32E-3736-1553-4BCD-DDB1003D3620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8496999" y="340442"/>
            <a:ext cx="8623" cy="7045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25CF4EC1-D37A-7ED0-31F2-829EE09522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4357762"/>
              </p:ext>
            </p:extLst>
          </p:nvPr>
        </p:nvGraphicFramePr>
        <p:xfrm>
          <a:off x="8336119" y="150096"/>
          <a:ext cx="322919" cy="365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2919">
                  <a:extLst>
                    <a:ext uri="{9D8B030D-6E8A-4147-A177-3AD203B41FA5}">
                      <a16:colId xmlns:a16="http://schemas.microsoft.com/office/drawing/2014/main" val="3395719195"/>
                    </a:ext>
                  </a:extLst>
                </a:gridCol>
              </a:tblGrid>
              <a:tr h="344042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200905755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071D8777-2CA3-65B0-8653-B6E062A55F21}"/>
              </a:ext>
            </a:extLst>
          </p:cNvPr>
          <p:cNvSpPr txBox="1"/>
          <p:nvPr/>
        </p:nvSpPr>
        <p:spPr>
          <a:xfrm>
            <a:off x="7591986" y="153990"/>
            <a:ext cx="7981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/>
              <a:t>head:</a:t>
            </a:r>
          </a:p>
        </p:txBody>
      </p:sp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26393E91-A06F-87F4-58AC-FB17356F7C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5070095"/>
              </p:ext>
            </p:extLst>
          </p:nvPr>
        </p:nvGraphicFramePr>
        <p:xfrm>
          <a:off x="9291338" y="1044997"/>
          <a:ext cx="752764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6382">
                  <a:extLst>
                    <a:ext uri="{9D8B030D-6E8A-4147-A177-3AD203B41FA5}">
                      <a16:colId xmlns:a16="http://schemas.microsoft.com/office/drawing/2014/main" val="145497637"/>
                    </a:ext>
                  </a:extLst>
                </a:gridCol>
                <a:gridCol w="376382">
                  <a:extLst>
                    <a:ext uri="{9D8B030D-6E8A-4147-A177-3AD203B41FA5}">
                      <a16:colId xmlns:a16="http://schemas.microsoft.com/office/drawing/2014/main" val="42381231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0905755"/>
                  </a:ext>
                </a:extLst>
              </a:tr>
            </a:tbl>
          </a:graphicData>
        </a:graphic>
      </p:graphicFrame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41646B8-3460-DC5B-A8C2-A74ED401FF42}"/>
              </a:ext>
            </a:extLst>
          </p:cNvPr>
          <p:cNvCxnSpPr>
            <a:cxnSpLocks/>
            <a:endCxn id="10" idx="1"/>
          </p:cNvCxnSpPr>
          <p:nvPr/>
        </p:nvCxnSpPr>
        <p:spPr>
          <a:xfrm flipV="1">
            <a:off x="8681444" y="1230417"/>
            <a:ext cx="609894" cy="22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1E65966B-00FA-8225-17C5-AAF09E9B6A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7970303"/>
              </p:ext>
            </p:extLst>
          </p:nvPr>
        </p:nvGraphicFramePr>
        <p:xfrm>
          <a:off x="10453436" y="1028656"/>
          <a:ext cx="752764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6382">
                  <a:extLst>
                    <a:ext uri="{9D8B030D-6E8A-4147-A177-3AD203B41FA5}">
                      <a16:colId xmlns:a16="http://schemas.microsoft.com/office/drawing/2014/main" val="145497637"/>
                    </a:ext>
                  </a:extLst>
                </a:gridCol>
                <a:gridCol w="376382">
                  <a:extLst>
                    <a:ext uri="{9D8B030D-6E8A-4147-A177-3AD203B41FA5}">
                      <a16:colId xmlns:a16="http://schemas.microsoft.com/office/drawing/2014/main" val="42381231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0905755"/>
                  </a:ext>
                </a:extLst>
              </a:tr>
            </a:tbl>
          </a:graphicData>
        </a:graphic>
      </p:graphicFrame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C1CB421-831C-35C5-A862-33518FD09417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9843542" y="1214076"/>
            <a:ext cx="609894" cy="22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B76D8802-DBF1-F3C7-789E-DBDED059F2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527413"/>
              </p:ext>
            </p:extLst>
          </p:nvPr>
        </p:nvGraphicFramePr>
        <p:xfrm>
          <a:off x="10668938" y="157562"/>
          <a:ext cx="322919" cy="365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2919">
                  <a:extLst>
                    <a:ext uri="{9D8B030D-6E8A-4147-A177-3AD203B41FA5}">
                      <a16:colId xmlns:a16="http://schemas.microsoft.com/office/drawing/2014/main" val="3395719195"/>
                    </a:ext>
                  </a:extLst>
                </a:gridCol>
              </a:tblGrid>
              <a:tr h="344042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200905755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A0DB9BF0-D427-9F54-4963-7B6F510F2B5B}"/>
              </a:ext>
            </a:extLst>
          </p:cNvPr>
          <p:cNvSpPr txBox="1"/>
          <p:nvPr/>
        </p:nvSpPr>
        <p:spPr>
          <a:xfrm>
            <a:off x="10127415" y="161456"/>
            <a:ext cx="5955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/>
              <a:t>tail: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4C69A5C-1108-7950-EA17-78FA3996FFCB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10829818" y="340442"/>
            <a:ext cx="0" cy="6882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15818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51F6A-6E7E-0F5C-D883-98DF3DA7D3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218" y="365126"/>
            <a:ext cx="10515600" cy="1325563"/>
          </a:xfrm>
        </p:spPr>
        <p:txBody>
          <a:bodyPr/>
          <a:lstStyle/>
          <a:p>
            <a:br>
              <a:rPr lang="en-US"/>
            </a:br>
            <a:r>
              <a:rPr lang="en-US" sz="3000" b="1" err="1"/>
              <a:t>printList</a:t>
            </a:r>
            <a:r>
              <a:rPr lang="en-US" sz="3000" b="1"/>
              <a:t> method</a:t>
            </a:r>
          </a:p>
        </p:txBody>
      </p:sp>
      <p:pic>
        <p:nvPicPr>
          <p:cNvPr id="3" name="Picture 2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6D12C511-A9D2-7949-E2C9-FDDD2E0BAC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218" y="1520449"/>
            <a:ext cx="6781694" cy="5337551"/>
          </a:xfrm>
          <a:prstGeom prst="rect">
            <a:avLst/>
          </a:prstGeom>
        </p:spPr>
      </p:pic>
      <p:pic>
        <p:nvPicPr>
          <p:cNvPr id="5" name="Picture 4" descr="A computer screen shot of a program code&#10;&#10;Description automatically generated">
            <a:extLst>
              <a:ext uri="{FF2B5EF4-FFF2-40B4-BE49-F238E27FC236}">
                <a16:creationId xmlns:a16="http://schemas.microsoft.com/office/drawing/2014/main" id="{AC29BB3D-2453-1424-ACAD-76AC462025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5733" y="0"/>
            <a:ext cx="7376267" cy="6858000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AA7D897-DEF8-DF39-1FC1-13A25B8633BF}"/>
              </a:ext>
            </a:extLst>
          </p:cNvPr>
          <p:cNvSpPr txBox="1"/>
          <p:nvPr/>
        </p:nvSpPr>
        <p:spPr>
          <a:xfrm>
            <a:off x="3052618" y="3181988"/>
            <a:ext cx="61052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/>
              <a:t>Single Linked List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6040137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51F6A-6E7E-0F5C-D883-98DF3DA7D3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218" y="365126"/>
            <a:ext cx="10515600" cy="1325563"/>
          </a:xfrm>
        </p:spPr>
        <p:txBody>
          <a:bodyPr/>
          <a:lstStyle/>
          <a:p>
            <a:br>
              <a:rPr lang="en-US"/>
            </a:br>
            <a:r>
              <a:rPr lang="en-US" sz="3000" b="1"/>
              <a:t>pop method</a:t>
            </a:r>
          </a:p>
        </p:txBody>
      </p:sp>
      <p:pic>
        <p:nvPicPr>
          <p:cNvPr id="3" name="Picture 2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5AB6D176-B0A1-E14D-038B-098A02852C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218" y="1520449"/>
            <a:ext cx="6781694" cy="5337551"/>
          </a:xfrm>
          <a:prstGeom prst="rect">
            <a:avLst/>
          </a:prstGeom>
        </p:spPr>
      </p:pic>
      <p:pic>
        <p:nvPicPr>
          <p:cNvPr id="5" name="Picture 4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D636B2C3-9DA3-83D1-49A2-C9B22459BE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4658" y="2360424"/>
            <a:ext cx="6438900" cy="3657600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CBFF359-AA16-0D05-D61D-3A43C899B35A}"/>
              </a:ext>
            </a:extLst>
          </p:cNvPr>
          <p:cNvSpPr txBox="1"/>
          <p:nvPr/>
        </p:nvSpPr>
        <p:spPr>
          <a:xfrm>
            <a:off x="3048000" y="317275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/>
              <a:t>Single Linked List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6241043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51F6A-6E7E-0F5C-D883-98DF3DA7D3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218" y="365126"/>
            <a:ext cx="10515600" cy="1325563"/>
          </a:xfrm>
        </p:spPr>
        <p:txBody>
          <a:bodyPr/>
          <a:lstStyle/>
          <a:p>
            <a:r>
              <a:rPr lang="en-US" b="1"/>
              <a:t>Single Linked List</a:t>
            </a:r>
            <a:br>
              <a:rPr lang="en-US"/>
            </a:br>
            <a:r>
              <a:rPr lang="en-US" sz="3000" b="1"/>
              <a:t>main</a:t>
            </a:r>
          </a:p>
        </p:txBody>
      </p:sp>
      <p:pic>
        <p:nvPicPr>
          <p:cNvPr id="3" name="Picture 2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3F49EC56-1B11-CA7C-1CCF-D0E76DFE5F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218" y="1520449"/>
            <a:ext cx="6781694" cy="5337551"/>
          </a:xfrm>
          <a:prstGeom prst="rect">
            <a:avLst/>
          </a:prstGeom>
        </p:spPr>
      </p:pic>
      <p:pic>
        <p:nvPicPr>
          <p:cNvPr id="5" name="Picture 4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9B1B8DD0-AAA0-3C30-D5A4-AE1F41B52D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5582" y="2642362"/>
            <a:ext cx="7442200" cy="3670300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6525694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6C1C08-7001-8247-097B-DB1E799381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err="1"/>
              <a:t>Soal</a:t>
            </a:r>
            <a:r>
              <a:rPr lang="en-US" b="1"/>
              <a:t> Latihan</a:t>
            </a:r>
            <a:endParaRPr lang="en-ID" b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7F97C6-7B22-6414-6751-58D28BA34ACB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bg1"/>
          </a:solidFill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ID"/>
              <a:t>File </a:t>
            </a:r>
            <a:r>
              <a:rPr lang="en-ID" err="1"/>
              <a:t>materi</a:t>
            </a:r>
            <a:r>
              <a:rPr lang="en-ID"/>
              <a:t>: 2-array220.pdf</a:t>
            </a:r>
          </a:p>
          <a:p>
            <a:pPr lvl="1"/>
            <a:r>
              <a:rPr lang="en-ID"/>
              <a:t>Hal/slide: 29 – 32</a:t>
            </a:r>
            <a:endParaRPr lang="en-ID">
              <a:cs typeface="Calibri"/>
            </a:endParaRPr>
          </a:p>
          <a:p>
            <a:pPr lvl="1"/>
            <a:r>
              <a:rPr lang="en-ID"/>
              <a:t>No </a:t>
            </a:r>
            <a:r>
              <a:rPr lang="en-ID" err="1"/>
              <a:t>soal</a:t>
            </a:r>
            <a:r>
              <a:rPr lang="en-ID"/>
              <a:t>: </a:t>
            </a:r>
            <a:endParaRPr lang="en-ID">
              <a:cs typeface="Calibri"/>
            </a:endParaRPr>
          </a:p>
          <a:p>
            <a:pPr lvl="2"/>
            <a:r>
              <a:rPr lang="en-ID" err="1"/>
              <a:t>Kelompok</a:t>
            </a:r>
            <a:r>
              <a:rPr lang="en-ID"/>
              <a:t> </a:t>
            </a:r>
            <a:r>
              <a:rPr lang="en-ID" err="1"/>
              <a:t>ganjil</a:t>
            </a:r>
            <a:r>
              <a:rPr lang="en-ID"/>
              <a:t>: 2</a:t>
            </a:r>
            <a:endParaRPr lang="en-ID">
              <a:cs typeface="Calibri"/>
            </a:endParaRPr>
          </a:p>
          <a:p>
            <a:pPr lvl="2"/>
            <a:r>
              <a:rPr lang="en-ID" err="1"/>
              <a:t>Kelompok</a:t>
            </a:r>
            <a:r>
              <a:rPr lang="en-ID"/>
              <a:t> </a:t>
            </a:r>
            <a:r>
              <a:rPr lang="en-ID" err="1"/>
              <a:t>genap</a:t>
            </a:r>
            <a:r>
              <a:rPr lang="en-ID"/>
              <a:t>: 3</a:t>
            </a:r>
            <a:endParaRPr lang="en-ID">
              <a:cs typeface="Calibri"/>
            </a:endParaRPr>
          </a:p>
          <a:p>
            <a:pPr lvl="1"/>
            <a:r>
              <a:rPr lang="en-ID" err="1"/>
              <a:t>Ketentuan</a:t>
            </a:r>
            <a:r>
              <a:rPr lang="en-ID"/>
              <a:t>: </a:t>
            </a:r>
            <a:r>
              <a:rPr lang="en-ID" err="1"/>
              <a:t>tidak</a:t>
            </a:r>
            <a:r>
              <a:rPr lang="en-ID"/>
              <a:t> </a:t>
            </a:r>
            <a:r>
              <a:rPr lang="en-ID" err="1"/>
              <a:t>ada</a:t>
            </a:r>
            <a:r>
              <a:rPr lang="en-ID"/>
              <a:t>!</a:t>
            </a:r>
            <a:endParaRPr lang="en-ID">
              <a:cs typeface="Calibri"/>
            </a:endParaRPr>
          </a:p>
          <a:p>
            <a:pPr marL="514350" indent="-514350">
              <a:buFont typeface="+mj-lt"/>
              <a:buAutoNum type="arabicPeriod"/>
            </a:pPr>
            <a:r>
              <a:rPr lang="en-ID"/>
              <a:t>File </a:t>
            </a:r>
            <a:r>
              <a:rPr lang="en-ID" err="1"/>
              <a:t>materi</a:t>
            </a:r>
            <a:r>
              <a:rPr lang="en-ID"/>
              <a:t>: 2-LinkedListJava222.pdf</a:t>
            </a:r>
            <a:endParaRPr lang="en-ID">
              <a:cs typeface="Calibri"/>
            </a:endParaRPr>
          </a:p>
          <a:p>
            <a:pPr lvl="1"/>
            <a:r>
              <a:rPr lang="en-ID"/>
              <a:t>Hal/slide: 30 – 34</a:t>
            </a:r>
            <a:endParaRPr lang="en-ID">
              <a:cs typeface="Calibri"/>
            </a:endParaRPr>
          </a:p>
          <a:p>
            <a:pPr lvl="1"/>
            <a:r>
              <a:rPr lang="en-ID"/>
              <a:t>No </a:t>
            </a:r>
            <a:r>
              <a:rPr lang="en-ID" err="1"/>
              <a:t>soal</a:t>
            </a:r>
            <a:r>
              <a:rPr lang="en-ID"/>
              <a:t>:</a:t>
            </a:r>
            <a:endParaRPr lang="en-ID">
              <a:cs typeface="Calibri"/>
            </a:endParaRPr>
          </a:p>
          <a:p>
            <a:pPr lvl="2"/>
            <a:r>
              <a:rPr lang="en-ID" err="1"/>
              <a:t>Kelompok</a:t>
            </a:r>
            <a:r>
              <a:rPr lang="en-ID"/>
              <a:t> </a:t>
            </a:r>
            <a:r>
              <a:rPr lang="en-ID" err="1"/>
              <a:t>ganjil</a:t>
            </a:r>
            <a:r>
              <a:rPr lang="en-ID"/>
              <a:t>: 4</a:t>
            </a:r>
            <a:endParaRPr lang="en-ID">
              <a:cs typeface="Calibri"/>
            </a:endParaRPr>
          </a:p>
          <a:p>
            <a:pPr lvl="2"/>
            <a:r>
              <a:rPr lang="en-ID" err="1"/>
              <a:t>Kelompok</a:t>
            </a:r>
            <a:r>
              <a:rPr lang="en-ID"/>
              <a:t> </a:t>
            </a:r>
            <a:r>
              <a:rPr lang="en-ID" err="1"/>
              <a:t>genap</a:t>
            </a:r>
            <a:r>
              <a:rPr lang="en-ID"/>
              <a:t>: 3</a:t>
            </a:r>
            <a:endParaRPr lang="en-ID">
              <a:cs typeface="Calibri"/>
            </a:endParaRPr>
          </a:p>
          <a:p>
            <a:pPr lvl="1"/>
            <a:r>
              <a:rPr lang="en-ID" err="1"/>
              <a:t>Ketentuan</a:t>
            </a:r>
            <a:r>
              <a:rPr lang="en-ID"/>
              <a:t>:</a:t>
            </a:r>
            <a:endParaRPr lang="en-ID">
              <a:cs typeface="Calibri"/>
            </a:endParaRPr>
          </a:p>
          <a:p>
            <a:pPr lvl="2"/>
            <a:r>
              <a:rPr lang="en-ID" err="1"/>
              <a:t>Jawaban</a:t>
            </a:r>
            <a:r>
              <a:rPr lang="en-ID"/>
              <a:t> </a:t>
            </a:r>
            <a:r>
              <a:rPr lang="en-ID" err="1"/>
              <a:t>untuk</a:t>
            </a:r>
            <a:r>
              <a:rPr lang="en-ID"/>
              <a:t> </a:t>
            </a:r>
            <a:r>
              <a:rPr lang="en-ID" err="1"/>
              <a:t>setiap</a:t>
            </a:r>
            <a:r>
              <a:rPr lang="en-ID"/>
              <a:t> </a:t>
            </a:r>
            <a:r>
              <a:rPr lang="en-ID" err="1"/>
              <a:t>soal</a:t>
            </a:r>
            <a:r>
              <a:rPr lang="en-ID"/>
              <a:t> </a:t>
            </a:r>
            <a:r>
              <a:rPr lang="en-ID" err="1"/>
              <a:t>berupa</a:t>
            </a:r>
            <a:r>
              <a:rPr lang="en-ID"/>
              <a:t> method di SingularList.java</a:t>
            </a:r>
            <a:endParaRPr lang="en-ID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663615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1CD949E-5765-FDDE-E46E-EA5B99203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err="1"/>
              <a:t>Materi</a:t>
            </a:r>
            <a:r>
              <a:rPr lang="en-US" b="1"/>
              <a:t> </a:t>
            </a:r>
            <a:r>
              <a:rPr lang="en-US" b="1" err="1"/>
              <a:t>Praktikum</a:t>
            </a:r>
            <a:endParaRPr lang="en-US" b="1"/>
          </a:p>
        </p:txBody>
      </p:sp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1C541C18-08E4-F8CC-E4E9-54E5CD2FC18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47869858"/>
              </p:ext>
            </p:extLst>
          </p:nvPr>
        </p:nvGraphicFramePr>
        <p:xfrm>
          <a:off x="958702" y="1581076"/>
          <a:ext cx="8153400" cy="4575184"/>
        </p:xfrm>
        <a:graphic>
          <a:graphicData uri="http://schemas.openxmlformats.org/drawingml/2006/table">
            <a:tbl>
              <a:tblPr firstRow="1" firstCol="1" lastRow="1" lastCol="1" bandRow="1" bandCol="1"/>
              <a:tblGrid>
                <a:gridCol w="15636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897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949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600" b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/>
                          <a:ea typeface="Times New Roman"/>
                        </a:rPr>
                        <a:t>Pertemuan 1</a:t>
                      </a:r>
                      <a:endParaRPr lang="id-ID" sz="160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/>
                          <a:ea typeface="Times New Roman"/>
                        </a:rPr>
                        <a:t>Review Dasar Program Java dan </a:t>
                      </a:r>
                      <a:r>
                        <a:rPr lang="en-US" sz="1600" err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/>
                          <a:ea typeface="Times New Roman"/>
                        </a:rPr>
                        <a:t>Membuat</a:t>
                      </a:r>
                      <a:r>
                        <a:rPr lang="en-US" sz="16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/>
                          <a:ea typeface="Times New Roman"/>
                        </a:rPr>
                        <a:t> program </a:t>
                      </a:r>
                      <a:r>
                        <a:rPr lang="id-ID" sz="16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/>
                          <a:ea typeface="Times New Roman"/>
                        </a:rPr>
                        <a:t>Rekursif</a:t>
                      </a:r>
                      <a:endParaRPr lang="id-ID" sz="160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94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600" b="1">
                          <a:solidFill>
                            <a:schemeClr val="tx1"/>
                          </a:solidFill>
                          <a:effectLst/>
                          <a:latin typeface="Arial"/>
                          <a:ea typeface="Times New Roman"/>
                        </a:rPr>
                        <a:t>Pertemuan 2</a:t>
                      </a:r>
                      <a:endParaRPr lang="id-ID" sz="1600">
                        <a:solidFill>
                          <a:schemeClr val="tx1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err="1">
                          <a:solidFill>
                            <a:schemeClr val="tx1"/>
                          </a:solidFill>
                          <a:effectLst/>
                          <a:latin typeface="Arial"/>
                          <a:ea typeface="Times New Roman"/>
                        </a:rPr>
                        <a:t>Membuat</a:t>
                      </a: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  <a:latin typeface="Arial"/>
                          <a:ea typeface="Times New Roman"/>
                        </a:rPr>
                        <a:t> program </a:t>
                      </a:r>
                      <a:r>
                        <a:rPr lang="en-US" sz="1600" err="1">
                          <a:solidFill>
                            <a:schemeClr val="tx1"/>
                          </a:solidFill>
                          <a:effectLst/>
                          <a:latin typeface="Arial"/>
                          <a:ea typeface="Times New Roman"/>
                        </a:rPr>
                        <a:t>dengan</a:t>
                      </a: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  <a:latin typeface="Arial"/>
                          <a:ea typeface="Times New Roman"/>
                        </a:rPr>
                        <a:t> </a:t>
                      </a:r>
                      <a:r>
                        <a:rPr lang="id-ID" sz="1600">
                          <a:solidFill>
                            <a:schemeClr val="tx1"/>
                          </a:solidFill>
                          <a:effectLst/>
                          <a:latin typeface="Arial"/>
                          <a:ea typeface="Times New Roman"/>
                        </a:rPr>
                        <a:t>Array dan Linked List</a:t>
                      </a:r>
                      <a:endParaRPr lang="id-ID" sz="1600">
                        <a:solidFill>
                          <a:schemeClr val="tx1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94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600" b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/>
                          <a:ea typeface="Times New Roman"/>
                        </a:rPr>
                        <a:t>Pertemuan 3</a:t>
                      </a:r>
                      <a:endParaRPr lang="id-ID" sz="160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err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/>
                          <a:ea typeface="Times New Roman"/>
                        </a:rPr>
                        <a:t>Membuat</a:t>
                      </a:r>
                      <a:r>
                        <a:rPr lang="en-US" sz="16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/>
                          <a:ea typeface="Times New Roman"/>
                        </a:rPr>
                        <a:t> program </a:t>
                      </a:r>
                      <a:r>
                        <a:rPr lang="id-ID" sz="16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/>
                          <a:ea typeface="Times New Roman"/>
                        </a:rPr>
                        <a:t>Stack dan Queue</a:t>
                      </a:r>
                      <a:endParaRPr lang="id-ID" sz="160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594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600" b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/>
                          <a:ea typeface="Times New Roman"/>
                        </a:rPr>
                        <a:t>Pertemuan 4</a:t>
                      </a:r>
                      <a:endParaRPr lang="id-ID" sz="160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err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/>
                          <a:ea typeface="Times New Roman"/>
                        </a:rPr>
                        <a:t>Membuat</a:t>
                      </a:r>
                      <a:r>
                        <a:rPr lang="en-US" sz="16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/>
                          <a:ea typeface="Times New Roman"/>
                        </a:rPr>
                        <a:t> program </a:t>
                      </a:r>
                      <a:r>
                        <a:rPr lang="id-ID" sz="16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/>
                          <a:ea typeface="Times New Roman"/>
                        </a:rPr>
                        <a:t>Hash Tables</a:t>
                      </a:r>
                      <a:endParaRPr lang="id-ID" sz="160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594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600" b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/>
                          <a:ea typeface="Times New Roman"/>
                        </a:rPr>
                        <a:t>Pertemuan 5</a:t>
                      </a:r>
                      <a:endParaRPr lang="id-ID" sz="160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err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/>
                          <a:ea typeface="Times New Roman"/>
                        </a:rPr>
                        <a:t>Membuat</a:t>
                      </a:r>
                      <a:r>
                        <a:rPr lang="en-US" sz="16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/>
                          <a:ea typeface="Times New Roman"/>
                        </a:rPr>
                        <a:t> program </a:t>
                      </a:r>
                      <a:r>
                        <a:rPr lang="id-ID" sz="16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/>
                          <a:ea typeface="Times New Roman"/>
                        </a:rPr>
                        <a:t>Binary </a:t>
                      </a:r>
                      <a:r>
                        <a:rPr lang="en-US" sz="16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/>
                          <a:ea typeface="Times New Roman"/>
                        </a:rPr>
                        <a:t>Search </a:t>
                      </a:r>
                      <a:r>
                        <a:rPr lang="id-ID" sz="16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/>
                          <a:ea typeface="Times New Roman"/>
                        </a:rPr>
                        <a:t>Tree</a:t>
                      </a:r>
                      <a:endParaRPr lang="id-ID" sz="160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594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600" b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/>
                          <a:ea typeface="Times New Roman"/>
                        </a:rPr>
                        <a:t>Pertemuan 6</a:t>
                      </a:r>
                      <a:endParaRPr lang="id-ID" sz="160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err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/>
                          <a:ea typeface="Times New Roman"/>
                        </a:rPr>
                        <a:t>Membuat</a:t>
                      </a:r>
                      <a:r>
                        <a:rPr lang="en-US" sz="16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/>
                          <a:ea typeface="Times New Roman"/>
                        </a:rPr>
                        <a:t> program Heap dan Heapsort</a:t>
                      </a:r>
                      <a:endParaRPr lang="id-ID" sz="160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594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600" b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/>
                          <a:ea typeface="Times New Roman"/>
                        </a:rPr>
                        <a:t>Pertemuan 7</a:t>
                      </a:r>
                      <a:endParaRPr lang="id-ID" sz="160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err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/>
                          <a:ea typeface="Times New Roman"/>
                        </a:rPr>
                        <a:t>Membuat</a:t>
                      </a:r>
                      <a:r>
                        <a:rPr lang="en-US" sz="16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/>
                          <a:ea typeface="Times New Roman"/>
                        </a:rPr>
                        <a:t> program Huffman Coding</a:t>
                      </a:r>
                      <a:endParaRPr lang="id-ID" sz="160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594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600" b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/>
                          <a:ea typeface="Times New Roman"/>
                        </a:rPr>
                        <a:t>Pertemuan 8</a:t>
                      </a:r>
                      <a:endParaRPr lang="id-ID" sz="160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/>
                          <a:ea typeface="Times New Roman"/>
                        </a:rPr>
                        <a:t>UTS (</a:t>
                      </a:r>
                      <a:r>
                        <a:rPr lang="en-US" sz="1600" err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/>
                          <a:ea typeface="Times New Roman"/>
                        </a:rPr>
                        <a:t>tidak</a:t>
                      </a:r>
                      <a:r>
                        <a:rPr lang="en-US" sz="16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/>
                          <a:ea typeface="Times New Roman"/>
                        </a:rPr>
                        <a:t> </a:t>
                      </a:r>
                      <a:r>
                        <a:rPr lang="en-US" sz="1600" err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/>
                          <a:ea typeface="Times New Roman"/>
                        </a:rPr>
                        <a:t>ada</a:t>
                      </a:r>
                      <a:r>
                        <a:rPr lang="en-US" sz="16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/>
                          <a:ea typeface="Times New Roman"/>
                        </a:rPr>
                        <a:t> </a:t>
                      </a:r>
                      <a:r>
                        <a:rPr lang="en-US" sz="1600" err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/>
                          <a:ea typeface="Times New Roman"/>
                        </a:rPr>
                        <a:t>praktikum</a:t>
                      </a:r>
                      <a:r>
                        <a:rPr lang="en-US" sz="16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/>
                          <a:ea typeface="Times New Roman"/>
                        </a:rPr>
                        <a:t>)</a:t>
                      </a:r>
                      <a:endParaRPr lang="id-ID" sz="160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594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600" b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/>
                          <a:ea typeface="Times New Roman"/>
                        </a:rPr>
                        <a:t>Pertemuan 9</a:t>
                      </a:r>
                      <a:endParaRPr lang="id-ID" sz="160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err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/>
                          <a:ea typeface="Times New Roman"/>
                        </a:rPr>
                        <a:t>Membuat</a:t>
                      </a:r>
                      <a:r>
                        <a:rPr lang="en-US" sz="16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/>
                          <a:ea typeface="Times New Roman"/>
                        </a:rPr>
                        <a:t> program 2-3 Tree</a:t>
                      </a:r>
                      <a:endParaRPr lang="id-ID" sz="160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594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600" b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/>
                          <a:ea typeface="Times New Roman"/>
                        </a:rPr>
                        <a:t>Pertemuan 10</a:t>
                      </a:r>
                      <a:endParaRPr lang="id-ID" sz="160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err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/>
                          <a:ea typeface="Times New Roman"/>
                        </a:rPr>
                        <a:t>Membuat</a:t>
                      </a:r>
                      <a:r>
                        <a:rPr lang="en-US" sz="16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/>
                          <a:ea typeface="Times New Roman"/>
                        </a:rPr>
                        <a:t> program DFS dan BFS</a:t>
                      </a:r>
                      <a:endParaRPr lang="id-ID" sz="160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8594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600" b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/>
                          <a:ea typeface="Times New Roman"/>
                        </a:rPr>
                        <a:t>Pertemuan 11</a:t>
                      </a:r>
                      <a:endParaRPr lang="id-ID" sz="160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err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/>
                          <a:ea typeface="Times New Roman"/>
                        </a:rPr>
                        <a:t>Membuat</a:t>
                      </a:r>
                      <a:r>
                        <a:rPr lang="en-US" sz="16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/>
                          <a:ea typeface="Times New Roman"/>
                        </a:rPr>
                        <a:t> program Shortest Path</a:t>
                      </a:r>
                      <a:endParaRPr lang="id-ID" sz="160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8594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600" b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/>
                          <a:ea typeface="Times New Roman"/>
                        </a:rPr>
                        <a:t>Pertemuan 12</a:t>
                      </a:r>
                      <a:endParaRPr lang="id-ID" sz="160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err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/>
                          <a:ea typeface="Times New Roman"/>
                        </a:rPr>
                        <a:t>Membuat</a:t>
                      </a:r>
                      <a:r>
                        <a:rPr lang="en-US" sz="16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/>
                          <a:ea typeface="Times New Roman"/>
                        </a:rPr>
                        <a:t> program Minimum Spanning Tree</a:t>
                      </a:r>
                      <a:endParaRPr lang="id-ID" sz="160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8594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600" b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/>
                          <a:ea typeface="Times New Roman"/>
                        </a:rPr>
                        <a:t>Pertemuan 13</a:t>
                      </a:r>
                      <a:endParaRPr lang="id-ID" sz="160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err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/>
                          <a:ea typeface="Times New Roman"/>
                        </a:rPr>
                        <a:t>Membuat</a:t>
                      </a:r>
                      <a:r>
                        <a:rPr lang="en-US" sz="16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/>
                          <a:ea typeface="Times New Roman"/>
                        </a:rPr>
                        <a:t> program Topological Sort</a:t>
                      </a:r>
                      <a:endParaRPr lang="id-ID" sz="160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8594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600" b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/>
                          <a:ea typeface="Times New Roman"/>
                        </a:rPr>
                        <a:t>Pertemuan 14</a:t>
                      </a:r>
                      <a:endParaRPr lang="id-ID" sz="160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err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/>
                          <a:ea typeface="Times New Roman"/>
                        </a:rPr>
                        <a:t>Membuat</a:t>
                      </a:r>
                      <a:r>
                        <a:rPr lang="en-US" sz="16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/>
                          <a:ea typeface="Times New Roman"/>
                        </a:rPr>
                        <a:t> program </a:t>
                      </a:r>
                      <a:r>
                        <a:rPr lang="en-US" sz="1600" err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/>
                          <a:ea typeface="Times New Roman"/>
                        </a:rPr>
                        <a:t>untuk</a:t>
                      </a:r>
                      <a:r>
                        <a:rPr lang="en-US" sz="16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/>
                          <a:ea typeface="Times New Roman"/>
                        </a:rPr>
                        <a:t> </a:t>
                      </a:r>
                      <a:r>
                        <a:rPr lang="en-US" sz="1600" err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/>
                          <a:ea typeface="Times New Roman"/>
                        </a:rPr>
                        <a:t>tugas</a:t>
                      </a:r>
                      <a:r>
                        <a:rPr lang="en-US" sz="16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/>
                          <a:ea typeface="Times New Roman"/>
                        </a:rPr>
                        <a:t> </a:t>
                      </a:r>
                      <a:r>
                        <a:rPr lang="en-US" sz="1600" err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/>
                          <a:ea typeface="Times New Roman"/>
                        </a:rPr>
                        <a:t>akhir</a:t>
                      </a:r>
                      <a:endParaRPr lang="id-ID" sz="160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8594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600" b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/>
                          <a:ea typeface="Times New Roman"/>
                        </a:rPr>
                        <a:t>Pertemuan 15</a:t>
                      </a:r>
                      <a:endParaRPr lang="id-ID" sz="160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err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/>
                          <a:ea typeface="Times New Roman"/>
                        </a:rPr>
                        <a:t>Membuat</a:t>
                      </a:r>
                      <a:r>
                        <a:rPr lang="en-US" sz="16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/>
                          <a:ea typeface="Times New Roman"/>
                        </a:rPr>
                        <a:t> program </a:t>
                      </a:r>
                      <a:r>
                        <a:rPr lang="en-US" sz="1600" err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/>
                          <a:ea typeface="Times New Roman"/>
                        </a:rPr>
                        <a:t>untuk</a:t>
                      </a:r>
                      <a:r>
                        <a:rPr lang="en-US" sz="16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/>
                          <a:ea typeface="Times New Roman"/>
                        </a:rPr>
                        <a:t> </a:t>
                      </a:r>
                      <a:r>
                        <a:rPr lang="en-US" sz="1600" err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/>
                          <a:ea typeface="Times New Roman"/>
                        </a:rPr>
                        <a:t>tugas</a:t>
                      </a:r>
                      <a:r>
                        <a:rPr lang="en-US" sz="16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/>
                          <a:ea typeface="Times New Roman"/>
                        </a:rPr>
                        <a:t> </a:t>
                      </a:r>
                      <a:r>
                        <a:rPr lang="en-US" sz="1600" err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/>
                          <a:ea typeface="Times New Roman"/>
                        </a:rPr>
                        <a:t>akhir</a:t>
                      </a:r>
                      <a:endParaRPr lang="id-ID" sz="160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8594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600" b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/>
                          <a:ea typeface="Times New Roman"/>
                        </a:rPr>
                        <a:t>Pertemuan 16</a:t>
                      </a:r>
                      <a:endParaRPr lang="id-ID" sz="160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/>
                          <a:ea typeface="Times New Roman"/>
                        </a:rPr>
                        <a:t>UAS (</a:t>
                      </a:r>
                      <a:r>
                        <a:rPr lang="en-US" sz="1600" err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/>
                          <a:ea typeface="Times New Roman"/>
                        </a:rPr>
                        <a:t>tidak</a:t>
                      </a:r>
                      <a:r>
                        <a:rPr lang="en-US" sz="16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/>
                          <a:ea typeface="Times New Roman"/>
                        </a:rPr>
                        <a:t> </a:t>
                      </a:r>
                      <a:r>
                        <a:rPr lang="en-US" sz="1600" err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/>
                          <a:ea typeface="Times New Roman"/>
                        </a:rPr>
                        <a:t>ada</a:t>
                      </a:r>
                      <a:r>
                        <a:rPr lang="en-US" sz="16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/>
                          <a:ea typeface="Times New Roman"/>
                        </a:rPr>
                        <a:t> </a:t>
                      </a:r>
                      <a:r>
                        <a:rPr lang="en-US" sz="1600" err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/>
                          <a:ea typeface="Times New Roman"/>
                        </a:rPr>
                        <a:t>praktikum</a:t>
                      </a:r>
                      <a:r>
                        <a:rPr lang="en-US" sz="16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/>
                          <a:ea typeface="Times New Roman"/>
                        </a:rPr>
                        <a:t>)</a:t>
                      </a:r>
                      <a:endParaRPr lang="id-ID" sz="160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979168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6F8E3-6D70-A95D-9104-8C85239A0E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String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B0977C-5918-1EBF-2306-667D94650D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7284"/>
            <a:ext cx="10515600" cy="5291192"/>
          </a:xfrm>
          <a:solidFill>
            <a:schemeClr val="bg1"/>
          </a:solidFill>
        </p:spPr>
        <p:txBody>
          <a:bodyPr>
            <a:normAutofit fontScale="85000" lnSpcReduction="20000"/>
          </a:bodyPr>
          <a:lstStyle/>
          <a:p>
            <a:r>
              <a:rPr lang="en-US"/>
              <a:t>Kumpulan </a:t>
            </a:r>
            <a:r>
              <a:rPr lang="en-US" err="1"/>
              <a:t>karakter</a:t>
            </a:r>
            <a:r>
              <a:rPr lang="en-US"/>
              <a:t> (arrays of chars)</a:t>
            </a:r>
          </a:p>
          <a:p>
            <a:r>
              <a:rPr lang="en-US"/>
              <a:t>Declaration and initialization</a:t>
            </a:r>
          </a:p>
          <a:p>
            <a:pPr lvl="1"/>
            <a:r>
              <a:rPr lang="en-US"/>
              <a:t>String teks1 = new String(“Hello World”);</a:t>
            </a:r>
          </a:p>
          <a:p>
            <a:pPr lvl="1"/>
            <a:r>
              <a:rPr lang="en-US"/>
              <a:t>String teks2 = “Halo Dunia”;</a:t>
            </a:r>
          </a:p>
          <a:p>
            <a:r>
              <a:rPr lang="en-US"/>
              <a:t>Copy String</a:t>
            </a:r>
          </a:p>
          <a:p>
            <a:pPr lvl="1"/>
            <a:r>
              <a:rPr lang="en-US"/>
              <a:t>String teks3</a:t>
            </a:r>
          </a:p>
          <a:p>
            <a:pPr lvl="1"/>
            <a:r>
              <a:rPr lang="en-US"/>
              <a:t>teks3 = teks2 (teks3 </a:t>
            </a:r>
            <a:r>
              <a:rPr lang="en-US" err="1"/>
              <a:t>berisi</a:t>
            </a:r>
            <a:r>
              <a:rPr lang="en-US"/>
              <a:t> ”Halo Dunia”)</a:t>
            </a:r>
          </a:p>
          <a:p>
            <a:r>
              <a:rPr lang="en-US" err="1"/>
              <a:t>Membandingkan</a:t>
            </a:r>
            <a:r>
              <a:rPr lang="en-US"/>
              <a:t> string</a:t>
            </a:r>
          </a:p>
          <a:p>
            <a:pPr lvl="1"/>
            <a:r>
              <a:rPr lang="en-US"/>
              <a:t>teks2 == teks3 	</a:t>
            </a:r>
            <a:r>
              <a:rPr lang="en-US" err="1"/>
              <a:t>atau</a:t>
            </a:r>
            <a:r>
              <a:rPr lang="en-US"/>
              <a:t> 	teks2.equals(teks3)</a:t>
            </a:r>
          </a:p>
          <a:p>
            <a:pPr lvl="2"/>
            <a:r>
              <a:rPr lang="en-US" err="1"/>
              <a:t>Hasilnya</a:t>
            </a:r>
            <a:r>
              <a:rPr lang="en-US"/>
              <a:t> </a:t>
            </a:r>
            <a:r>
              <a:rPr lang="en-US" err="1"/>
              <a:t>adalah</a:t>
            </a:r>
            <a:r>
              <a:rPr lang="en-US"/>
              <a:t> true </a:t>
            </a:r>
            <a:r>
              <a:rPr lang="en-US" err="1"/>
              <a:t>atau</a:t>
            </a:r>
            <a:r>
              <a:rPr lang="en-US"/>
              <a:t> false</a:t>
            </a:r>
          </a:p>
          <a:p>
            <a:pPr lvl="1"/>
            <a:r>
              <a:rPr lang="en-US"/>
              <a:t>teks1.compareTo(teks2)</a:t>
            </a:r>
          </a:p>
          <a:p>
            <a:pPr lvl="2"/>
            <a:r>
              <a:rPr lang="en-US"/>
              <a:t>Jika teks1 </a:t>
            </a:r>
            <a:r>
              <a:rPr lang="en-US" err="1"/>
              <a:t>sama</a:t>
            </a:r>
            <a:r>
              <a:rPr lang="en-US"/>
              <a:t> </a:t>
            </a:r>
            <a:r>
              <a:rPr lang="en-US" err="1"/>
              <a:t>dengan</a:t>
            </a:r>
            <a:r>
              <a:rPr lang="en-US"/>
              <a:t> teks2, </a:t>
            </a:r>
            <a:r>
              <a:rPr lang="en-US" err="1"/>
              <a:t>maka</a:t>
            </a:r>
            <a:r>
              <a:rPr lang="en-US"/>
              <a:t> true</a:t>
            </a:r>
          </a:p>
          <a:p>
            <a:pPr lvl="2"/>
            <a:r>
              <a:rPr lang="en-US" err="1"/>
              <a:t>Secara</a:t>
            </a:r>
            <a:r>
              <a:rPr lang="en-US"/>
              <a:t> </a:t>
            </a:r>
            <a:r>
              <a:rPr lang="en-US" err="1"/>
              <a:t>urutan</a:t>
            </a:r>
            <a:r>
              <a:rPr lang="en-US"/>
              <a:t> </a:t>
            </a:r>
            <a:r>
              <a:rPr lang="en-US" err="1"/>
              <a:t>huruf</a:t>
            </a:r>
            <a:r>
              <a:rPr lang="en-US"/>
              <a:t> </a:t>
            </a:r>
            <a:r>
              <a:rPr lang="en-US" err="1"/>
              <a:t>dari</a:t>
            </a:r>
            <a:r>
              <a:rPr lang="en-US"/>
              <a:t>, </a:t>
            </a:r>
            <a:r>
              <a:rPr lang="en-US" err="1"/>
              <a:t>jika</a:t>
            </a:r>
            <a:r>
              <a:rPr lang="en-US"/>
              <a:t> teks1 </a:t>
            </a:r>
            <a:r>
              <a:rPr lang="en-US" err="1"/>
              <a:t>lebih</a:t>
            </a:r>
            <a:r>
              <a:rPr lang="en-US"/>
              <a:t> </a:t>
            </a:r>
            <a:r>
              <a:rPr lang="en-US" err="1"/>
              <a:t>besar</a:t>
            </a:r>
            <a:r>
              <a:rPr lang="en-US"/>
              <a:t> </a:t>
            </a:r>
            <a:r>
              <a:rPr lang="en-US" err="1"/>
              <a:t>dari</a:t>
            </a:r>
            <a:r>
              <a:rPr lang="en-US"/>
              <a:t> teks2, </a:t>
            </a:r>
            <a:r>
              <a:rPr lang="en-US" err="1"/>
              <a:t>maka</a:t>
            </a:r>
            <a:r>
              <a:rPr lang="en-US"/>
              <a:t> </a:t>
            </a:r>
            <a:r>
              <a:rPr lang="en-US" err="1"/>
              <a:t>dihasilkan</a:t>
            </a:r>
            <a:r>
              <a:rPr lang="en-US"/>
              <a:t> </a:t>
            </a:r>
            <a:r>
              <a:rPr lang="en-US" err="1"/>
              <a:t>nilai</a:t>
            </a:r>
            <a:r>
              <a:rPr lang="en-US"/>
              <a:t> </a:t>
            </a:r>
            <a:r>
              <a:rPr lang="en-US" err="1"/>
              <a:t>positif</a:t>
            </a:r>
            <a:r>
              <a:rPr lang="en-US"/>
              <a:t>, </a:t>
            </a:r>
            <a:r>
              <a:rPr lang="en-US" err="1"/>
              <a:t>sebaliknya</a:t>
            </a:r>
            <a:r>
              <a:rPr lang="en-US"/>
              <a:t> </a:t>
            </a:r>
            <a:r>
              <a:rPr lang="en-US" err="1"/>
              <a:t>nilai</a:t>
            </a:r>
            <a:r>
              <a:rPr lang="en-US"/>
              <a:t> negative</a:t>
            </a:r>
          </a:p>
          <a:p>
            <a:r>
              <a:rPr lang="en-US"/>
              <a:t>Cek built-in methods </a:t>
            </a:r>
            <a:r>
              <a:rPr lang="en-US" err="1"/>
              <a:t>untuk</a:t>
            </a:r>
            <a:r>
              <a:rPr lang="en-US"/>
              <a:t> string: https://</a:t>
            </a:r>
            <a:r>
              <a:rPr lang="en-US" err="1"/>
              <a:t>docs.oracle.com</a:t>
            </a:r>
            <a:r>
              <a:rPr lang="en-US"/>
              <a:t>/</a:t>
            </a:r>
            <a:r>
              <a:rPr lang="en-US" err="1"/>
              <a:t>javase</a:t>
            </a:r>
            <a:r>
              <a:rPr lang="en-US"/>
              <a:t>/8/docs/</a:t>
            </a:r>
            <a:r>
              <a:rPr lang="en-US" err="1"/>
              <a:t>api</a:t>
            </a:r>
            <a:r>
              <a:rPr lang="en-US"/>
              <a:t>/java/lang/</a:t>
            </a:r>
            <a:r>
              <a:rPr lang="en-US" err="1"/>
              <a:t>String.html</a:t>
            </a:r>
            <a:endParaRPr lang="en-US"/>
          </a:p>
          <a:p>
            <a:pPr marL="457200" lvl="1" indent="0">
              <a:buNone/>
            </a:pPr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966291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72F3C45-437D-E907-3280-54BE10F1EF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323" y="414141"/>
            <a:ext cx="11398624" cy="660481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A782AD-6BFE-5C70-2A28-D7562A2B3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74223" y="418914"/>
            <a:ext cx="2048435" cy="620993"/>
          </a:xfrm>
          <a:solidFill>
            <a:schemeClr val="bg1"/>
          </a:solidFill>
        </p:spPr>
        <p:txBody>
          <a:bodyPr>
            <a:normAutofit fontScale="90000"/>
          </a:bodyPr>
          <a:lstStyle/>
          <a:p>
            <a:r>
              <a:rPr lang="en-US" b="1"/>
              <a:t>String</a:t>
            </a:r>
          </a:p>
        </p:txBody>
      </p:sp>
    </p:spTree>
    <p:extLst>
      <p:ext uri="{BB962C8B-B14F-4D97-AF65-F5344CB8AC3E}">
        <p14:creationId xmlns:p14="http://schemas.microsoft.com/office/powerpoint/2010/main" val="24492020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ext, letter&#10;&#10;Description automatically generated">
            <a:extLst>
              <a:ext uri="{FF2B5EF4-FFF2-40B4-BE49-F238E27FC236}">
                <a16:creationId xmlns:a16="http://schemas.microsoft.com/office/drawing/2014/main" id="{C5BA2F75-0E37-C8CD-9FBC-D027A184D7E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434"/>
          <a:stretch/>
        </p:blipFill>
        <p:spPr>
          <a:xfrm>
            <a:off x="1060236" y="1965522"/>
            <a:ext cx="8883683" cy="4641466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7A8EF34-6D01-6BC7-CCDF-A8CC9E5B2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err="1"/>
              <a:t>Contoh</a:t>
            </a:r>
            <a:r>
              <a:rPr lang="en-US" b="1"/>
              <a:t> </a:t>
            </a:r>
            <a:r>
              <a:rPr lang="en-US" b="1" err="1"/>
              <a:t>Penggunaan</a:t>
            </a:r>
            <a:r>
              <a:rPr lang="en-US" b="1"/>
              <a:t> Array 1D</a:t>
            </a:r>
            <a:endParaRPr lang="en-ID" b="1"/>
          </a:p>
        </p:txBody>
      </p:sp>
    </p:spTree>
    <p:extLst>
      <p:ext uri="{BB962C8B-B14F-4D97-AF65-F5344CB8AC3E}">
        <p14:creationId xmlns:p14="http://schemas.microsoft.com/office/powerpoint/2010/main" val="1326661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E1AE7-B8D6-C428-CC5D-69A9FFDD4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Array 1D</a:t>
            </a:r>
          </a:p>
        </p:txBody>
      </p:sp>
      <p:pic>
        <p:nvPicPr>
          <p:cNvPr id="4" name="Picture 3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0530E27F-3D53-7B5B-D0A4-216DFF033A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66" y="1478217"/>
            <a:ext cx="6946900" cy="4140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0D48A76-1F51-9C46-4953-D5A81606EF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7500" y="191262"/>
            <a:ext cx="4546600" cy="199390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8" name="Picture 7" descr="A computer code on a black background&#10;&#10;Description automatically generated">
            <a:extLst>
              <a:ext uri="{FF2B5EF4-FFF2-40B4-BE49-F238E27FC236}">
                <a16:creationId xmlns:a16="http://schemas.microsoft.com/office/drawing/2014/main" id="{E2898830-6B5C-9AFD-1AF0-DB5D5B3969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0" y="2040826"/>
            <a:ext cx="6324600" cy="2108200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4202985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70468A-2EB4-53E1-D77A-AFA84BEBC5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Array 1D</a:t>
            </a:r>
          </a:p>
        </p:txBody>
      </p:sp>
      <p:pic>
        <p:nvPicPr>
          <p:cNvPr id="5" name="Picture 4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14D40682-4995-C9E9-B62B-0CE4473774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14793"/>
            <a:ext cx="6946900" cy="4140200"/>
          </a:xfrm>
          <a:prstGeom prst="rect">
            <a:avLst/>
          </a:prstGeom>
        </p:spPr>
      </p:pic>
      <p:pic>
        <p:nvPicPr>
          <p:cNvPr id="4" name="Picture 3" descr="A computer screen shot of a program code&#10;&#10;Description automatically generated">
            <a:extLst>
              <a:ext uri="{FF2B5EF4-FFF2-40B4-BE49-F238E27FC236}">
                <a16:creationId xmlns:a16="http://schemas.microsoft.com/office/drawing/2014/main" id="{7564CEF9-7D7A-DAAC-2DE4-2D67BE039E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20" y="0"/>
            <a:ext cx="70439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8071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59E5B4-C8DB-EDEB-109A-0F18B9BE6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b="1"/>
              <a:t>Array 2D (</a:t>
            </a:r>
            <a:r>
              <a:rPr lang="en-US" b="1" err="1"/>
              <a:t>Matriks</a:t>
            </a:r>
            <a:r>
              <a:rPr lang="en-US" b="1"/>
              <a:t>)</a:t>
            </a:r>
          </a:p>
        </p:txBody>
      </p:sp>
      <p:pic>
        <p:nvPicPr>
          <p:cNvPr id="4" name="Picture 3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DFBA686D-0CC3-3680-1DA4-7AEC1ADF19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395263" cy="6858000"/>
          </a:xfrm>
          <a:prstGeom prst="rect">
            <a:avLst/>
          </a:prstGeom>
        </p:spPr>
      </p:pic>
      <p:pic>
        <p:nvPicPr>
          <p:cNvPr id="3" name="Picture 2" descr="Table&#10;&#10;Description automatically generated with medium confidence">
            <a:extLst>
              <a:ext uri="{FF2B5EF4-FFF2-40B4-BE49-F238E27FC236}">
                <a16:creationId xmlns:a16="http://schemas.microsoft.com/office/drawing/2014/main" id="{2E03EBFE-F8DC-A44F-A98E-F0FD18D9DF7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087" b="17724"/>
          <a:stretch/>
        </p:blipFill>
        <p:spPr>
          <a:xfrm>
            <a:off x="7233463" y="1690688"/>
            <a:ext cx="4266942" cy="3882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1129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59E5B4-C8DB-EDEB-109A-0F18B9BE6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b="1"/>
              <a:t>Array 2D (</a:t>
            </a:r>
            <a:r>
              <a:rPr lang="en-US" b="1" err="1"/>
              <a:t>Matriks</a:t>
            </a:r>
            <a:r>
              <a:rPr lang="en-US" b="1"/>
              <a:t>)</a:t>
            </a:r>
          </a:p>
        </p:txBody>
      </p:sp>
      <p:pic>
        <p:nvPicPr>
          <p:cNvPr id="4" name="Picture 3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DFBA686D-0CC3-3680-1DA4-7AEC1ADF19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395263" cy="6858000"/>
          </a:xfrm>
          <a:prstGeom prst="rect">
            <a:avLst/>
          </a:prstGeom>
        </p:spPr>
      </p:pic>
      <p:pic>
        <p:nvPicPr>
          <p:cNvPr id="5" name="Picture 4" descr="A computer screen shot of a program code&#10;&#10;Description automatically generated">
            <a:extLst>
              <a:ext uri="{FF2B5EF4-FFF2-40B4-BE49-F238E27FC236}">
                <a16:creationId xmlns:a16="http://schemas.microsoft.com/office/drawing/2014/main" id="{A9C81E98-F69D-09F5-763B-F63005929E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8600" y="1469668"/>
            <a:ext cx="6883400" cy="5105400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5167733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2E5FE657877364895F0CC71412C1266" ma:contentTypeVersion="10" ma:contentTypeDescription="Create a new document." ma:contentTypeScope="" ma:versionID="aea440f308522d792cb28943d679c5f0">
  <xsd:schema xmlns:xsd="http://www.w3.org/2001/XMLSchema" xmlns:xs="http://www.w3.org/2001/XMLSchema" xmlns:p="http://schemas.microsoft.com/office/2006/metadata/properties" xmlns:ns2="71a9f402-747b-4da2-8978-9907da1490f0" xmlns:ns3="1143e0e2-e764-4b4a-8177-0bbfe168bd5a" targetNamespace="http://schemas.microsoft.com/office/2006/metadata/properties" ma:root="true" ma:fieldsID="8862408a9cfe36f321e166c3945f5165" ns2:_="" ns3:_="">
    <xsd:import namespace="71a9f402-747b-4da2-8978-9907da1490f0"/>
    <xsd:import namespace="1143e0e2-e764-4b4a-8177-0bbfe168bd5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9f402-747b-4da2-8978-9907da1490f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4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143e0e2-e764-4b4a-8177-0bbfe168bd5a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6EA448F0-0290-469B-A424-8B09433BEB1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9f402-747b-4da2-8978-9907da1490f0"/>
    <ds:schemaRef ds:uri="1143e0e2-e764-4b4a-8177-0bbfe168bd5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37E78D5-3454-4CF2-8E32-EC30687C83E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BAA01EE-9922-4BD1-9D49-C2D7D0B88557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19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Office Theme</vt:lpstr>
      <vt:lpstr>ARRAY &amp; LINKED LIST PRAKTIKUM</vt:lpstr>
      <vt:lpstr>Materi Praktikum</vt:lpstr>
      <vt:lpstr>String</vt:lpstr>
      <vt:lpstr>String</vt:lpstr>
      <vt:lpstr>Contoh Penggunaan Array 1D</vt:lpstr>
      <vt:lpstr>Array 1D</vt:lpstr>
      <vt:lpstr>Array 1D</vt:lpstr>
      <vt:lpstr>Array 2D (Matriks)</vt:lpstr>
      <vt:lpstr>Array 2D (Matriks)</vt:lpstr>
      <vt:lpstr>Array 2D (Matriks)</vt:lpstr>
      <vt:lpstr>Array 2D (Matriks)</vt:lpstr>
      <vt:lpstr>Array 2D (Matriks)</vt:lpstr>
      <vt:lpstr>Array 2D (Matriks)</vt:lpstr>
      <vt:lpstr>Single Linked List Class SingularList</vt:lpstr>
      <vt:lpstr>Single Linked List pushQ method</vt:lpstr>
      <vt:lpstr> printList method</vt:lpstr>
      <vt:lpstr> pop method</vt:lpstr>
      <vt:lpstr>Single Linked List main</vt:lpstr>
      <vt:lpstr>Soal Latihan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PATRICK KOSMAYANDI 625170025</dc:creator>
  <cp:revision>5</cp:revision>
  <dcterms:created xsi:type="dcterms:W3CDTF">2020-06-08T01:30:48Z</dcterms:created>
  <dcterms:modified xsi:type="dcterms:W3CDTF">2024-04-15T03:09:39Z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0x01010022E5FE657877364895F0CC71412C1266</vt:lpwstr>
  </property>
</Properties>
</file>